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1" autoAdjust="0"/>
    <p:restoredTop sz="94660"/>
  </p:normalViewPr>
  <p:slideViewPr>
    <p:cSldViewPr snapToGrid="0">
      <p:cViewPr varScale="1">
        <p:scale>
          <a:sx n="58" d="100"/>
          <a:sy n="58" d="100"/>
        </p:scale>
        <p:origin x="31" y="46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66C71B5-7362-4443-97DE-7E6CA06D3A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449D94-F82D-4B45-A0B2-5E0095767F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51A8702-1035-4402-9EF8-D47DB1D82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48BE4-B1E1-4DCD-95B4-8FEB56D64D7B}" type="datetimeFigureOut">
              <a:rPr lang="zh-TW" altLang="en-US" smtClean="0"/>
              <a:t>2025/4/15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ED95A6D-4657-45F5-9D76-AC34EA8AD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0A412CB-C2CC-46F8-8825-B8432707E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68762-2247-4F82-A8F8-58529E95F9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277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B67EFF8-0816-4CD8-8FBA-0E90904C4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D3E5AB2B-97E6-469D-8650-08CE45538E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59D09AC-77FB-45A1-87B3-FD044454E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48BE4-B1E1-4DCD-95B4-8FEB56D64D7B}" type="datetimeFigureOut">
              <a:rPr lang="zh-TW" altLang="en-US" smtClean="0"/>
              <a:t>2025/4/15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75C599D-A9AF-4B1E-B112-423408D98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5A6AD0E-3CCB-4535-9A48-FAE7A4699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68762-2247-4F82-A8F8-58529E95F9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9413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DB7CE8A-3C1E-4EF6-BB84-1735372423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3111ADE-9A39-412A-8D1F-F3C239D9B8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0029294-DCD0-4CF2-95A6-48E142134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48BE4-B1E1-4DCD-95B4-8FEB56D64D7B}" type="datetimeFigureOut">
              <a:rPr lang="zh-TW" altLang="en-US" smtClean="0"/>
              <a:t>2025/4/15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65405D3-F925-49A4-8D0D-B4FD214E7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E7ADC03-771D-4F85-A74C-063CA9003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68762-2247-4F82-A8F8-58529E95F9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0642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48B90BA-948D-4D9F-B931-33165AEF5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FD78F5A-BFDA-4257-BF9C-B8D7921BA6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8A71016-B14C-40AF-BA95-074411177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48BE4-B1E1-4DCD-95B4-8FEB56D64D7B}" type="datetimeFigureOut">
              <a:rPr lang="zh-TW" altLang="en-US" smtClean="0"/>
              <a:t>2025/4/15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2674034-D5D9-432B-9640-570D511D0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9A80960-72DA-4FDF-B464-4B8A13C5C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68762-2247-4F82-A8F8-58529E95F9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2014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B6FBCD4-E01E-4D19-B561-19EC2578D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7EFB776-937B-49FB-9FBB-FD5DA93515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3EF300E-EE98-43B9-AFB1-C09C2BBC6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48BE4-B1E1-4DCD-95B4-8FEB56D64D7B}" type="datetimeFigureOut">
              <a:rPr lang="zh-TW" altLang="en-US" smtClean="0"/>
              <a:t>2025/4/15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B591228-0277-4F02-8BFC-D954F36E9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8D26D3F-6316-4CB3-AFFF-17748CC52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68762-2247-4F82-A8F8-58529E95F9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0127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F1186D0-9E44-4005-92D1-8BB8D145F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93E2FAC-B10B-4EBF-BB3D-E59727FBED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AAECE7C-4161-4A83-B62E-7714D4EB35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C0BC1933-3CCE-4724-9544-5719F371D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48BE4-B1E1-4DCD-95B4-8FEB56D64D7B}" type="datetimeFigureOut">
              <a:rPr lang="zh-TW" altLang="en-US" smtClean="0"/>
              <a:t>2025/4/15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D3BD1E04-A4B4-4952-9BCF-628809CC7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8250C771-44E2-45BE-974D-BF6A33B0F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68762-2247-4F82-A8F8-58529E95F9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4000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AE8C893-4D0C-4713-95EA-5CFD073CE1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80F6C82-8EF4-4540-9C56-D1DAD6CA8C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778BCD78-A6BF-4F6F-ACC9-728C4D79FA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907E452B-7F5B-4FD1-A556-1591719060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09090789-5732-49A6-B379-2264E164D5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0651F90F-C515-421D-8652-495349423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48BE4-B1E1-4DCD-95B4-8FEB56D64D7B}" type="datetimeFigureOut">
              <a:rPr lang="zh-TW" altLang="en-US" smtClean="0"/>
              <a:t>2025/4/15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F5922D1A-E849-4C89-A8E3-E28CD038C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9EC00ADA-E8FA-41EC-8D63-2B5E815FC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68762-2247-4F82-A8F8-58529E95F9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70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3CD2EEA-CCF9-4E04-9B80-1673630EC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0441AFBA-3485-444E-AB57-B7D331030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48BE4-B1E1-4DCD-95B4-8FEB56D64D7B}" type="datetimeFigureOut">
              <a:rPr lang="zh-TW" altLang="en-US" smtClean="0"/>
              <a:t>2025/4/15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185E44DB-DE97-4B20-9FCF-30F59FC8B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EF8028E1-E4E1-4FCB-A00F-2386A3CD7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68762-2247-4F82-A8F8-58529E95F9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5720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E0D0547-1162-4C62-9C98-DE65A6691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48BE4-B1E1-4DCD-95B4-8FEB56D64D7B}" type="datetimeFigureOut">
              <a:rPr lang="zh-TW" altLang="en-US" smtClean="0"/>
              <a:t>2025/4/15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AD66A83D-D18B-4D43-A406-904473301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4D502044-A853-4D5B-8142-411944039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68762-2247-4F82-A8F8-58529E95F9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0326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285CCD6-1CBF-4F2C-9110-32DBE3A4D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FFC3661-03C1-4A1D-A8BD-3A86B5155F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6FE3B56-0232-4049-A5C3-8FC3265194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446E501-2CD9-457C-AAD9-C5C0FA9336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48BE4-B1E1-4DCD-95B4-8FEB56D64D7B}" type="datetimeFigureOut">
              <a:rPr lang="zh-TW" altLang="en-US" smtClean="0"/>
              <a:t>2025/4/15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D20BA2DC-8F8B-4CB8-A85C-809B9F637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0A239EB-A950-4AB0-82C0-34AD39202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68762-2247-4F82-A8F8-58529E95F9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5635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BFCDCE3-F70A-4E73-89CD-FF988E0EDC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23DB763B-073F-45ED-A035-355232A07F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6FA1DB8-D01B-44C8-9270-2208310FA7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9EDA9368-168F-4436-B06A-0956345F4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48BE4-B1E1-4DCD-95B4-8FEB56D64D7B}" type="datetimeFigureOut">
              <a:rPr lang="zh-TW" altLang="en-US" smtClean="0"/>
              <a:t>2025/4/15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AB9490B6-1C2E-453B-89C1-01A09E464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8B01F65-A1D0-4D58-9C50-528C75151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68762-2247-4F82-A8F8-58529E95F9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0061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A38F17ED-D66E-437F-9F5E-C2D052D9A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4C8F63-0B45-4A47-A0AB-740B61D62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A58D832-42A0-472A-BFE8-7077A77366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48BE4-B1E1-4DCD-95B4-8FEB56D64D7B}" type="datetimeFigureOut">
              <a:rPr lang="zh-TW" altLang="en-US" smtClean="0"/>
              <a:t>2025/4/15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FC78301-DCB3-47C0-8EC0-AA3A7E74FD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0397E68-9239-49AD-9CC0-6C3256989F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E68762-2247-4F82-A8F8-58529E95F9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3079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4841331-8D8C-4B06-90A9-B0691E3643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0932" y="66220"/>
            <a:ext cx="11413067" cy="516739"/>
          </a:xfrm>
        </p:spPr>
        <p:txBody>
          <a:bodyPr>
            <a:normAutofit fontScale="90000"/>
          </a:bodyPr>
          <a:lstStyle/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物理系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114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學年度大學部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EMI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課程地圖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3F173BE-16C0-419B-99AF-B36A1C609D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6412" y="518216"/>
            <a:ext cx="9845598" cy="414628"/>
          </a:xfrm>
        </p:spPr>
        <p:txBody>
          <a:bodyPr>
            <a:noAutofit/>
          </a:bodyPr>
          <a:lstStyle/>
          <a:p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EMI</a:t>
            </a:r>
            <a:r>
              <a:rPr lang="zh-TW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Course Map for Undergraduate Program . </a:t>
            </a:r>
            <a:r>
              <a:rPr lang="zh-TW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Physics</a:t>
            </a:r>
            <a:r>
              <a:rPr lang="zh-TW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-- 114 Academic Year</a:t>
            </a:r>
            <a:r>
              <a:rPr lang="zh-TW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zh-TW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0C2B4DBA-3085-428F-BB39-9D56972ED4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6820080"/>
              </p:ext>
            </p:extLst>
          </p:nvPr>
        </p:nvGraphicFramePr>
        <p:xfrm>
          <a:off x="397465" y="872332"/>
          <a:ext cx="11220020" cy="58455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9116">
                  <a:extLst>
                    <a:ext uri="{9D8B030D-6E8A-4147-A177-3AD203B41FA5}">
                      <a16:colId xmlns:a16="http://schemas.microsoft.com/office/drawing/2014/main" val="3542985104"/>
                    </a:ext>
                  </a:extLst>
                </a:gridCol>
                <a:gridCol w="1486723">
                  <a:extLst>
                    <a:ext uri="{9D8B030D-6E8A-4147-A177-3AD203B41FA5}">
                      <a16:colId xmlns:a16="http://schemas.microsoft.com/office/drawing/2014/main" val="3873834229"/>
                    </a:ext>
                  </a:extLst>
                </a:gridCol>
                <a:gridCol w="3177015">
                  <a:extLst>
                    <a:ext uri="{9D8B030D-6E8A-4147-A177-3AD203B41FA5}">
                      <a16:colId xmlns:a16="http://schemas.microsoft.com/office/drawing/2014/main" val="1187898642"/>
                    </a:ext>
                  </a:extLst>
                </a:gridCol>
                <a:gridCol w="1293393">
                  <a:extLst>
                    <a:ext uri="{9D8B030D-6E8A-4147-A177-3AD203B41FA5}">
                      <a16:colId xmlns:a16="http://schemas.microsoft.com/office/drawing/2014/main" val="1843123904"/>
                    </a:ext>
                  </a:extLst>
                </a:gridCol>
                <a:gridCol w="1293393">
                  <a:extLst>
                    <a:ext uri="{9D8B030D-6E8A-4147-A177-3AD203B41FA5}">
                      <a16:colId xmlns:a16="http://schemas.microsoft.com/office/drawing/2014/main" val="3955216572"/>
                    </a:ext>
                  </a:extLst>
                </a:gridCol>
                <a:gridCol w="1130380">
                  <a:extLst>
                    <a:ext uri="{9D8B030D-6E8A-4147-A177-3AD203B41FA5}">
                      <a16:colId xmlns:a16="http://schemas.microsoft.com/office/drawing/2014/main" val="1422235053"/>
                    </a:ext>
                  </a:extLst>
                </a:gridCol>
              </a:tblGrid>
              <a:tr h="333853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課程名稱</a:t>
                      </a:r>
                      <a:endParaRPr lang="en-US" altLang="zh-TW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Course Name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課號</a:t>
                      </a:r>
                      <a:endParaRPr lang="en-US" altLang="zh-TW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Course Code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修課年級</a:t>
                      </a:r>
                      <a:endParaRPr lang="en-US" altLang="zh-TW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Year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學分數</a:t>
                      </a:r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Credits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備註</a:t>
                      </a:r>
                      <a:endParaRPr lang="en-US" altLang="zh-TW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Note</a:t>
                      </a:r>
                      <a:endParaRPr lang="zh-TW" altLang="en-US" sz="14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4809978"/>
                  </a:ext>
                </a:extLst>
              </a:tr>
              <a:tr h="30350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上學期 </a:t>
                      </a:r>
                      <a:r>
                        <a:rPr lang="en-US" altLang="zh-TW" sz="14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Spring</a:t>
                      </a:r>
                      <a:endParaRPr lang="zh-TW" altLang="en-US" sz="14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下學期 </a:t>
                      </a:r>
                      <a:r>
                        <a:rPr lang="en-US" altLang="zh-TW" sz="14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Fall</a:t>
                      </a:r>
                      <a:endParaRPr lang="zh-TW" altLang="en-US" sz="14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35168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力學</a:t>
                      </a:r>
                      <a:endParaRPr lang="en-US" altLang="zh-TW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14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Mechanics</a:t>
                      </a:r>
                      <a:endParaRPr lang="en-US" sz="1400" b="0" i="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PH1027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*</a:t>
                      </a:r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B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0" i="0" u="none" strike="noStrike" kern="1200" baseline="0" dirty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物理系一年級</a:t>
                      </a:r>
                      <a:endParaRPr lang="en-US" altLang="zh-TW" sz="1400" b="0" i="0" u="none" strike="noStrike" kern="1200" baseline="0" dirty="0">
                        <a:solidFill>
                          <a:schemeClr val="dk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Department of Physics-</a:t>
                      </a:r>
                      <a:r>
                        <a:rPr lang="en-US" altLang="zh-TW" sz="12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First Year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x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必修課程</a:t>
                      </a:r>
                      <a:endParaRPr lang="en-US" altLang="zh-TW" sz="1600" b="0" i="0" u="none" strike="noStrike" kern="1200" baseline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b="0" i="0" u="none" strike="noStrike" kern="1200" baseline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(Required)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653356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普通物理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A</a:t>
                      </a:r>
                    </a:p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14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General Physics 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PH1031*E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、</a:t>
                      </a:r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F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PH1032*E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、</a:t>
                      </a:r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F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4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電機系</a:t>
                      </a:r>
                      <a:r>
                        <a:rPr lang="en-US" altLang="zh-TW" sz="14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zh-TW" altLang="en-US" sz="14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一年級</a:t>
                      </a:r>
                      <a:endParaRPr lang="en-US" altLang="zh-TW" sz="14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12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Department of Electrical Engineering-First Year</a:t>
                      </a:r>
                      <a:endParaRPr lang="zh-TW" altLang="en-US" sz="12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67049026"/>
                  </a:ext>
                </a:extLst>
              </a:tr>
              <a:tr h="539503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普通物理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A</a:t>
                      </a:r>
                    </a:p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14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General Physics 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PH1031*H</a:t>
                      </a:r>
                    </a:p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PH1032*H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4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生醫系</a:t>
                      </a:r>
                      <a:r>
                        <a:rPr lang="en-US" altLang="zh-TW" sz="14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zh-TW" altLang="en-US" sz="14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一年級</a:t>
                      </a:r>
                      <a:endParaRPr lang="en-US" altLang="zh-TW" sz="14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12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Department of Biomedical Sciences and Engineering-First Year</a:t>
                      </a:r>
                      <a:endParaRPr lang="zh-TW" altLang="en-US" sz="12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60829404"/>
                  </a:ext>
                </a:extLst>
              </a:tr>
              <a:tr h="631391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普通物理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C</a:t>
                      </a:r>
                    </a:p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14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General Physics C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PH1040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4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化材系</a:t>
                      </a:r>
                      <a:r>
                        <a:rPr lang="en-US" altLang="zh-TW" sz="14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zh-TW" altLang="en-US" sz="14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一年級</a:t>
                      </a:r>
                      <a:endParaRPr lang="en-US" altLang="zh-TW" sz="14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12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Department of Chemical Materials and Engineering-First Year</a:t>
                      </a:r>
                      <a:endParaRPr lang="zh-TW" altLang="en-US" sz="12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x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66848423"/>
                  </a:ext>
                </a:extLst>
              </a:tr>
              <a:tr h="487956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普通物理</a:t>
                      </a:r>
                      <a:r>
                        <a:rPr lang="en-US" altLang="zh-TW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A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General Physics A</a:t>
                      </a:r>
                      <a:endParaRPr lang="en-US" altLang="zh-TW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PH1036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*</a:t>
                      </a:r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B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機械系</a:t>
                      </a:r>
                      <a:r>
                        <a:rPr lang="en-US" altLang="zh-TW" sz="14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zh-TW" altLang="en-US" sz="14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一年級</a:t>
                      </a:r>
                      <a:endParaRPr lang="en-US" altLang="zh-TW" sz="1400" b="0" i="0" u="none" strike="noStrike" kern="1200" baseline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Department of Mechanical Engineering-First Year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x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600" b="0" i="0" u="none" strike="noStrike" kern="1200" baseline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6862785"/>
                  </a:ext>
                </a:extLst>
              </a:tr>
              <a:tr h="488958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熱物理</a:t>
                      </a:r>
                      <a:endParaRPr lang="en-US" altLang="zh-TW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14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Thermal Physics</a:t>
                      </a:r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PH3011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*</a:t>
                      </a:r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B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0" i="0" u="none" strike="noStrike" kern="1200" baseline="0" dirty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物理系二年級</a:t>
                      </a:r>
                      <a:endParaRPr lang="en-US" altLang="zh-TW" sz="1400" b="0" i="0" u="none" strike="noStrike" kern="1200" baseline="0" dirty="0">
                        <a:solidFill>
                          <a:schemeClr val="dk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Department of Physics-</a:t>
                      </a:r>
                      <a:r>
                        <a:rPr lang="en-US" altLang="zh-TW" sz="12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Second Year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x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必修課程</a:t>
                      </a:r>
                      <a:endParaRPr lang="en-US" altLang="zh-TW" sz="1600" b="0" i="0" u="none" strike="noStrike" kern="1200" baseline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(Required)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22079019"/>
                  </a:ext>
                </a:extLst>
              </a:tr>
              <a:tr h="523542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生物物理導論</a:t>
                      </a:r>
                      <a:endParaRPr lang="en-US" altLang="zh-TW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14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Introduction to Biophysics</a:t>
                      </a:r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PH3048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rowSpan="3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4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物理系</a:t>
                      </a:r>
                      <a:r>
                        <a:rPr lang="en-US" altLang="zh-TW" sz="14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zh-TW" altLang="en-US" sz="14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三、四年級</a:t>
                      </a:r>
                      <a:endParaRPr lang="en-US" altLang="zh-TW" sz="14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Department of Physics-</a:t>
                      </a:r>
                      <a:r>
                        <a:rPr lang="en-US" altLang="zh-TW" sz="12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Third/Fourth Year </a:t>
                      </a:r>
                      <a:r>
                        <a:rPr lang="en-US" altLang="zh-TW" sz="14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	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x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選修課程</a:t>
                      </a:r>
                      <a:endParaRPr lang="en-US" altLang="zh-TW" sz="1600" b="0" i="0" u="none" strike="noStrike" kern="1200" baseline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(Elective)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45621016"/>
                  </a:ext>
                </a:extLst>
              </a:tr>
              <a:tr h="523542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電子學</a:t>
                      </a:r>
                      <a:r>
                        <a:rPr lang="en-US" altLang="zh-TW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含實驗</a:t>
                      </a:r>
                      <a:r>
                        <a:rPr lang="en-US" altLang="zh-TW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)I, II</a:t>
                      </a:r>
                    </a:p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14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Electronics (with Experiments) I, II</a:t>
                      </a:r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PH3063</a:t>
                      </a:r>
                    </a:p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PH3064</a:t>
                      </a:r>
                    </a:p>
                  </a:txBody>
                  <a:tcPr marL="7620" marR="7620" marT="762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2000" b="0" i="0" u="none" strike="noStrike" kern="1200" baseline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68419415"/>
                  </a:ext>
                </a:extLst>
              </a:tr>
              <a:tr h="493192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用</a:t>
                      </a:r>
                      <a:r>
                        <a:rPr lang="en-US" altLang="zh-TW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Python</a:t>
                      </a:r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做天文物理</a:t>
                      </a:r>
                      <a:endParaRPr lang="en-US" altLang="zh-TW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14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Doing Astrophysics using Python</a:t>
                      </a:r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PH3066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600" b="0" i="0" u="none" strike="noStrike" kern="1200" baseline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600" b="0" i="0" u="none" strike="noStrike" kern="1200" baseline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39768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508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4841331-8D8C-4B06-90A9-B0691E3643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0932" y="66220"/>
            <a:ext cx="11413067" cy="516739"/>
          </a:xfrm>
        </p:spPr>
        <p:txBody>
          <a:bodyPr>
            <a:normAutofit fontScale="90000"/>
          </a:bodyPr>
          <a:lstStyle/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物理系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114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學年度研究所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EMI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課程地圖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3F173BE-16C0-419B-99AF-B36A1C609D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6412" y="518216"/>
            <a:ext cx="9522106" cy="414628"/>
          </a:xfrm>
        </p:spPr>
        <p:txBody>
          <a:bodyPr>
            <a:normAutofit/>
          </a:bodyPr>
          <a:lstStyle/>
          <a:p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EMI</a:t>
            </a:r>
            <a:r>
              <a:rPr lang="zh-TW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Course Map for Graduate Program. </a:t>
            </a:r>
            <a:r>
              <a:rPr lang="zh-TW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Physics</a:t>
            </a:r>
            <a:r>
              <a:rPr lang="zh-TW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-- 114 Academic Year </a:t>
            </a:r>
            <a:endParaRPr lang="zh-TW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0C2B4DBA-3085-428F-BB39-9D56972ED4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9878608"/>
              </p:ext>
            </p:extLst>
          </p:nvPr>
        </p:nvGraphicFramePr>
        <p:xfrm>
          <a:off x="539433" y="843979"/>
          <a:ext cx="11159999" cy="4785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203686">
                  <a:extLst>
                    <a:ext uri="{9D8B030D-6E8A-4147-A177-3AD203B41FA5}">
                      <a16:colId xmlns:a16="http://schemas.microsoft.com/office/drawing/2014/main" val="3542985104"/>
                    </a:ext>
                  </a:extLst>
                </a:gridCol>
                <a:gridCol w="1348576">
                  <a:extLst>
                    <a:ext uri="{9D8B030D-6E8A-4147-A177-3AD203B41FA5}">
                      <a16:colId xmlns:a16="http://schemas.microsoft.com/office/drawing/2014/main" val="3873834229"/>
                    </a:ext>
                  </a:extLst>
                </a:gridCol>
                <a:gridCol w="2804004">
                  <a:extLst>
                    <a:ext uri="{9D8B030D-6E8A-4147-A177-3AD203B41FA5}">
                      <a16:colId xmlns:a16="http://schemas.microsoft.com/office/drawing/2014/main" val="1187898642"/>
                    </a:ext>
                  </a:extLst>
                </a:gridCol>
                <a:gridCol w="1268124">
                  <a:extLst>
                    <a:ext uri="{9D8B030D-6E8A-4147-A177-3AD203B41FA5}">
                      <a16:colId xmlns:a16="http://schemas.microsoft.com/office/drawing/2014/main" val="1843123904"/>
                    </a:ext>
                  </a:extLst>
                </a:gridCol>
                <a:gridCol w="1268124">
                  <a:extLst>
                    <a:ext uri="{9D8B030D-6E8A-4147-A177-3AD203B41FA5}">
                      <a16:colId xmlns:a16="http://schemas.microsoft.com/office/drawing/2014/main" val="3955216572"/>
                    </a:ext>
                  </a:extLst>
                </a:gridCol>
                <a:gridCol w="1267485">
                  <a:extLst>
                    <a:ext uri="{9D8B030D-6E8A-4147-A177-3AD203B41FA5}">
                      <a16:colId xmlns:a16="http://schemas.microsoft.com/office/drawing/2014/main" val="1422235053"/>
                    </a:ext>
                  </a:extLst>
                </a:gridCol>
              </a:tblGrid>
              <a:tr h="271502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課程名稱</a:t>
                      </a:r>
                      <a:endParaRPr lang="en-US" altLang="zh-TW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Course Name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課號</a:t>
                      </a:r>
                      <a:endParaRPr lang="en-US" altLang="zh-TW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Course Code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修課年級</a:t>
                      </a:r>
                      <a:endParaRPr lang="en-US" altLang="zh-TW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Year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學分數</a:t>
                      </a:r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Credits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備註</a:t>
                      </a:r>
                      <a:endParaRPr lang="en-US" altLang="zh-TW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Note</a:t>
                      </a:r>
                      <a:endParaRPr lang="zh-TW" altLang="en-US" sz="14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4809978"/>
                  </a:ext>
                </a:extLst>
              </a:tr>
              <a:tr h="16273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上學期 </a:t>
                      </a:r>
                      <a:r>
                        <a:rPr lang="en-US" altLang="zh-TW" sz="14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Spring</a:t>
                      </a:r>
                      <a:endParaRPr lang="zh-TW" altLang="en-US" sz="14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下學期 </a:t>
                      </a:r>
                      <a:r>
                        <a:rPr lang="en-US" altLang="zh-TW" sz="14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Fall</a:t>
                      </a:r>
                      <a:endParaRPr lang="zh-TW" altLang="en-US" sz="14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3516811"/>
                  </a:ext>
                </a:extLst>
              </a:tr>
              <a:tr h="419594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古典力學</a:t>
                      </a: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I</a:t>
                      </a:r>
                    </a:p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Classical Mechanics I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PH6007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物理系碩博士班</a:t>
                      </a:r>
                      <a:endParaRPr lang="en-US" altLang="zh-TW" sz="1400" b="0" i="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en-US" altLang="zh-TW" sz="14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MSc &amp; PhD in Physics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x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92012644"/>
                  </a:ext>
                </a:extLst>
              </a:tr>
              <a:tr h="419594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固態物理</a:t>
                      </a: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I </a:t>
                      </a:r>
                    </a:p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Solid State Physics I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PH6033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物理系碩博士班</a:t>
                      </a:r>
                      <a:endParaRPr lang="en-US" altLang="zh-TW" sz="1400" b="0" i="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en-US" altLang="zh-TW" sz="14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MSc &amp; PhD in Physics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x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0438055"/>
                  </a:ext>
                </a:extLst>
              </a:tr>
              <a:tr h="419594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統計力學</a:t>
                      </a: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II, I</a:t>
                      </a:r>
                    </a:p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Statistical Mechanics Ⅱ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PH6049</a:t>
                      </a:r>
                    </a:p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PH6012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物理系碩博士班</a:t>
                      </a:r>
                      <a:endParaRPr lang="en-US" altLang="zh-TW" sz="1400" b="0" i="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en-US" altLang="zh-TW" sz="14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MSc &amp; PhD in Physics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56813348"/>
                  </a:ext>
                </a:extLst>
              </a:tr>
              <a:tr h="419594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軟凝體物理</a:t>
                      </a:r>
                      <a:endParaRPr lang="en-US" altLang="zh-TW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l" fontAlgn="ctr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Soft Condensed Matter Physics</a:t>
                      </a:r>
                      <a:endParaRPr lang="zh-TW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PH7024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物理系碩博士班</a:t>
                      </a:r>
                      <a:endParaRPr lang="en-US" altLang="zh-TW" sz="1400" b="0" i="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en-US" altLang="zh-TW" sz="14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MSc &amp; PhD in Physics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x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19963965"/>
                  </a:ext>
                </a:extLst>
              </a:tr>
              <a:tr h="50690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生物物理</a:t>
                      </a:r>
                      <a:endParaRPr lang="en-US" altLang="zh-TW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l" fontAlgn="ctr"/>
                      <a:r>
                        <a:rPr lang="en-US" altLang="zh-TW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Biophysics</a:t>
                      </a:r>
                      <a:endParaRPr lang="zh-TW" altLang="en-US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PH6059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物理系碩博士班</a:t>
                      </a:r>
                      <a:endParaRPr lang="en-US" altLang="zh-TW" sz="1400" b="0" i="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en-US" altLang="zh-TW" sz="14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MSc &amp; PhD in Physics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x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59696883"/>
                  </a:ext>
                </a:extLst>
              </a:tr>
              <a:tr h="419594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非線性動力學</a:t>
                      </a:r>
                      <a:endParaRPr lang="en-US" altLang="zh-TW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l" fontAlgn="ctr"/>
                      <a:r>
                        <a:rPr lang="en-US" altLang="zh-TW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Nonlinear Dynamics</a:t>
                      </a:r>
                      <a:endParaRPr lang="zh-TW" altLang="en-US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PH6070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物理系碩博士班</a:t>
                      </a:r>
                      <a:endParaRPr lang="en-US" altLang="zh-TW" sz="1400" b="0" i="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en-US" altLang="zh-TW" sz="14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MSc &amp; PhD in Physics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x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600" b="0" i="0" u="none" strike="noStrike" kern="1200" baseline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6862785"/>
                  </a:ext>
                </a:extLst>
              </a:tr>
              <a:tr h="419594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強場雷射技術</a:t>
                      </a:r>
                      <a:endParaRPr lang="en-US" altLang="zh-TW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l" fontAlgn="ctr"/>
                      <a:r>
                        <a:rPr lang="en-US" altLang="zh-TW" sz="16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High-Field Laser Technology</a:t>
                      </a:r>
                      <a:endParaRPr lang="zh-TW" altLang="en-US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PH6086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物理系碩博士班</a:t>
                      </a:r>
                      <a:endParaRPr lang="en-US" altLang="zh-TW" sz="1400" b="0" i="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en-US" altLang="zh-TW" sz="14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MSc &amp; PhD in Physics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x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600" b="0" i="0" u="none" strike="noStrike" kern="1200" baseline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6002476"/>
                  </a:ext>
                </a:extLst>
              </a:tr>
              <a:tr h="419594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廣義相對論</a:t>
                      </a:r>
                      <a:r>
                        <a:rPr lang="en-US" altLang="zh-TW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II</a:t>
                      </a:r>
                    </a:p>
                    <a:p>
                      <a:pPr algn="l" fontAlgn="ctr"/>
                      <a:r>
                        <a:rPr lang="en-US" altLang="zh-TW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General Relativity II</a:t>
                      </a:r>
                      <a:endParaRPr lang="zh-TW" altLang="en-US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PH7067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物理系碩博士班</a:t>
                      </a:r>
                      <a:endParaRPr lang="en-US" altLang="zh-TW" sz="1400" b="0" i="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en-US" altLang="zh-TW" sz="14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MSc &amp; PhD in Physics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x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600" b="0" i="0" u="none" strike="noStrike" kern="1200" baseline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637109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49383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</TotalTime>
  <Words>432</Words>
  <Application>Microsoft Office PowerPoint</Application>
  <PresentationFormat>寬螢幕</PresentationFormat>
  <Paragraphs>151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9" baseType="lpstr">
      <vt:lpstr>新細明體</vt:lpstr>
      <vt:lpstr>標楷體</vt:lpstr>
      <vt:lpstr>Arial</vt:lpstr>
      <vt:lpstr>Calibri</vt:lpstr>
      <vt:lpstr>Calibri Light</vt:lpstr>
      <vt:lpstr>Times New Roman</vt:lpstr>
      <vt:lpstr>Office 佈景主題</vt:lpstr>
      <vt:lpstr>物理系114學年度大學部EMI課程地圖</vt:lpstr>
      <vt:lpstr>物理系114學年度研究所EMI課程地圖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中央大學物理系 114學年度 EMI課程地圖</dc:title>
  <dc:creator>User</dc:creator>
  <cp:lastModifiedBy>User</cp:lastModifiedBy>
  <cp:revision>28</cp:revision>
  <dcterms:created xsi:type="dcterms:W3CDTF">2024-04-11T01:48:20Z</dcterms:created>
  <dcterms:modified xsi:type="dcterms:W3CDTF">2025-04-15T07:48:33Z</dcterms:modified>
</cp:coreProperties>
</file>